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379" r:id="rId2"/>
    <p:sldId id="262" r:id="rId3"/>
    <p:sldId id="308" r:id="rId4"/>
    <p:sldId id="963" r:id="rId5"/>
    <p:sldId id="950" r:id="rId6"/>
    <p:sldId id="964" r:id="rId7"/>
    <p:sldId id="967" r:id="rId8"/>
    <p:sldId id="951" r:id="rId9"/>
    <p:sldId id="952" r:id="rId10"/>
    <p:sldId id="953" r:id="rId11"/>
    <p:sldId id="961" r:id="rId12"/>
    <p:sldId id="955" r:id="rId13"/>
    <p:sldId id="710" r:id="rId14"/>
    <p:sldId id="965" r:id="rId15"/>
    <p:sldId id="960" r:id="rId16"/>
    <p:sldId id="962" r:id="rId17"/>
    <p:sldId id="956" r:id="rId18"/>
    <p:sldId id="957" r:id="rId19"/>
    <p:sldId id="958" r:id="rId20"/>
    <p:sldId id="954" r:id="rId21"/>
    <p:sldId id="966" r:id="rId22"/>
  </p:sldIdLst>
  <p:sldSz cx="9144000" cy="6858000" type="screen4x3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3250" autoAdjust="0"/>
  </p:normalViewPr>
  <p:slideViewPr>
    <p:cSldViewPr>
      <p:cViewPr varScale="1">
        <p:scale>
          <a:sx n="63" d="100"/>
          <a:sy n="63" d="100"/>
        </p:scale>
        <p:origin x="1308" y="6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 dirty="0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445F07-8756-451B-A938-0248325FC7BB}" type="datetimeFigureOut">
              <a:rPr lang="es-MX" smtClean="0"/>
              <a:t>18/04/2023</a:t>
            </a:fld>
            <a:endParaRPr lang="es-MX" dirty="0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 dirty="0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93AEC0-242E-4FA7-9D3C-51E1036AC3CB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8170667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93AEC0-242E-4FA7-9D3C-51E1036AC3CB}" type="slidenum">
              <a:rPr lang="es-MX" smtClean="0"/>
              <a:t>1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8114487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1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83DCDD9-35C3-4460-B796-C7CBBA0D189F}" type="slidenum">
              <a:rPr lang="en-US"/>
              <a:pPr/>
              <a:t>13</a:t>
            </a:fld>
            <a:endParaRPr lang="en-US" dirty="0"/>
          </a:p>
        </p:txBody>
      </p:sp>
      <p:sp>
        <p:nvSpPr>
          <p:cNvPr id="92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82700" y="571500"/>
            <a:ext cx="4457700" cy="3343275"/>
          </a:xfrm>
          <a:ln/>
        </p:spPr>
      </p:sp>
      <p:sp>
        <p:nvSpPr>
          <p:cNvPr id="9277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78330" y="4063317"/>
            <a:ext cx="5274847" cy="4380128"/>
          </a:xfrm>
        </p:spPr>
        <p:txBody>
          <a:bodyPr lIns="91507" tIns="45753" rIns="91507" bIns="45753"/>
          <a:lstStyle/>
          <a:p>
            <a:pPr>
              <a:buFontTx/>
              <a:buNone/>
            </a:pPr>
            <a:r>
              <a:rPr lang="en-US" b="1" dirty="0"/>
              <a:t>Example: BGP neighbor Command</a:t>
            </a:r>
          </a:p>
          <a:p>
            <a:r>
              <a:rPr lang="en-US" dirty="0"/>
              <a:t>In this figure, </a:t>
            </a:r>
            <a:r>
              <a:rPr lang="en-US" dirty="0" err="1"/>
              <a:t>ruteador</a:t>
            </a:r>
            <a:r>
              <a:rPr lang="en-US" dirty="0"/>
              <a:t> A in AS 65101 has two </a:t>
            </a:r>
            <a:r>
              <a:rPr lang="en-US" b="1" dirty="0"/>
              <a:t>neighbor</a:t>
            </a:r>
            <a:r>
              <a:rPr lang="en-US" dirty="0"/>
              <a:t> statements. </a:t>
            </a:r>
            <a:r>
              <a:rPr lang="en-US" dirty="0" err="1"/>
              <a:t>ruteador</a:t>
            </a:r>
            <a:r>
              <a:rPr lang="en-US" dirty="0"/>
              <a:t> A knows that </a:t>
            </a:r>
            <a:r>
              <a:rPr lang="en-US" dirty="0" err="1"/>
              <a:t>ruteador</a:t>
            </a:r>
            <a:r>
              <a:rPr lang="en-US" dirty="0"/>
              <a:t> C (neighbor 192.168.1.1 remote-as 65102) is an external neighbor because AS 65102 in the </a:t>
            </a:r>
            <a:r>
              <a:rPr lang="en-US" b="1" dirty="0"/>
              <a:t>neighbor</a:t>
            </a:r>
            <a:r>
              <a:rPr lang="en-US" dirty="0"/>
              <a:t> statement for </a:t>
            </a:r>
            <a:r>
              <a:rPr lang="en-US" dirty="0" err="1"/>
              <a:t>ruteador</a:t>
            </a:r>
            <a:r>
              <a:rPr lang="en-US" dirty="0"/>
              <a:t> C does not match the autonomous system number of </a:t>
            </a:r>
            <a:r>
              <a:rPr lang="en-US" dirty="0" err="1"/>
              <a:t>ruteador</a:t>
            </a:r>
            <a:r>
              <a:rPr lang="en-US" dirty="0"/>
              <a:t> A, which is AS 65101. </a:t>
            </a:r>
            <a:r>
              <a:rPr lang="en-US" dirty="0" err="1"/>
              <a:t>ruteador</a:t>
            </a:r>
            <a:r>
              <a:rPr lang="en-US" dirty="0"/>
              <a:t> A can reach AS 65102 via 192.168.1.1, which is directly connected to </a:t>
            </a:r>
            <a:r>
              <a:rPr lang="en-US" dirty="0" err="1"/>
              <a:t>ruteador</a:t>
            </a:r>
            <a:r>
              <a:rPr lang="en-US" dirty="0"/>
              <a:t> A.</a:t>
            </a:r>
          </a:p>
          <a:p>
            <a:r>
              <a:rPr lang="en-US" dirty="0"/>
              <a:t>Neighbor 10.2.2.2 (</a:t>
            </a:r>
            <a:r>
              <a:rPr lang="en-US" dirty="0" err="1"/>
              <a:t>ruteador</a:t>
            </a:r>
            <a:r>
              <a:rPr lang="en-US" dirty="0"/>
              <a:t> B) is in the same autonomous system as </a:t>
            </a:r>
            <a:r>
              <a:rPr lang="en-US" dirty="0" err="1"/>
              <a:t>ruteador</a:t>
            </a:r>
            <a:r>
              <a:rPr lang="en-US" dirty="0"/>
              <a:t> A; the second </a:t>
            </a:r>
            <a:r>
              <a:rPr lang="en-US" b="1" dirty="0"/>
              <a:t>neighbor</a:t>
            </a:r>
            <a:r>
              <a:rPr lang="en-US" dirty="0"/>
              <a:t> statement on </a:t>
            </a:r>
            <a:r>
              <a:rPr lang="en-US" dirty="0" err="1"/>
              <a:t>ruteador</a:t>
            </a:r>
            <a:r>
              <a:rPr lang="en-US" dirty="0"/>
              <a:t> A defines </a:t>
            </a:r>
            <a:r>
              <a:rPr lang="en-US" dirty="0" err="1"/>
              <a:t>ruteador</a:t>
            </a:r>
            <a:r>
              <a:rPr lang="en-US" dirty="0"/>
              <a:t> B as an IBGP neighbor. </a:t>
            </a:r>
          </a:p>
          <a:p>
            <a:r>
              <a:rPr lang="en-US" dirty="0"/>
              <a:t>AS 65101 runs </a:t>
            </a:r>
            <a:r>
              <a:rPr lang="en-US" altLang="ja-JP" dirty="0"/>
              <a:t>Enhanced Interior Gateway Routing Protocol (EIGRP) between all internal </a:t>
            </a:r>
            <a:r>
              <a:rPr lang="en-US" altLang="ja-JP" dirty="0" err="1"/>
              <a:t>ruteadores</a:t>
            </a:r>
            <a:r>
              <a:rPr lang="en-US" altLang="ja-JP" dirty="0"/>
              <a:t>. </a:t>
            </a:r>
            <a:r>
              <a:rPr lang="en-US" altLang="ja-JP" dirty="0" err="1"/>
              <a:t>ruteador</a:t>
            </a:r>
            <a:r>
              <a:rPr lang="en-US" altLang="ja-JP" dirty="0"/>
              <a:t> A has an EIGRP path to reach IP address 10.2.2.2. As an IBGP neighbor, </a:t>
            </a:r>
            <a:r>
              <a:rPr lang="en-US" altLang="ja-JP" dirty="0" err="1"/>
              <a:t>ruteador</a:t>
            </a:r>
            <a:r>
              <a:rPr lang="en-US" altLang="ja-JP" dirty="0"/>
              <a:t> B can be multiple </a:t>
            </a:r>
            <a:r>
              <a:rPr lang="en-US" altLang="ja-JP" dirty="0" err="1"/>
              <a:t>ruteadores</a:t>
            </a:r>
            <a:r>
              <a:rPr lang="en-US" altLang="ja-JP" dirty="0"/>
              <a:t> away from </a:t>
            </a:r>
            <a:r>
              <a:rPr lang="en-US" altLang="ja-JP" dirty="0" err="1"/>
              <a:t>ruteador</a:t>
            </a:r>
            <a:r>
              <a:rPr lang="en-US" altLang="ja-JP" dirty="0"/>
              <a:t> A.</a:t>
            </a:r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18/04/2023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2313673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18/04/2023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3328958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18/04/2023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8788415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9400" y="365761"/>
            <a:ext cx="8522208" cy="54863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/>
            </a:lvl1pPr>
          </a:lstStyle>
          <a:p>
            <a:r>
              <a:rPr lang="en-US"/>
              <a:t>Title Only</a:t>
            </a:r>
          </a:p>
        </p:txBody>
      </p:sp>
    </p:spTree>
    <p:extLst>
      <p:ext uri="{BB962C8B-B14F-4D97-AF65-F5344CB8AC3E}">
        <p14:creationId xmlns:p14="http://schemas.microsoft.com/office/powerpoint/2010/main" val="2265115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18/04/2023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573379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18/04/2023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3127862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18/04/2023</a:t>
            </a:fld>
            <a:endParaRPr lang="es-MX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4727605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18/04/2023</a:t>
            </a:fld>
            <a:endParaRPr lang="es-MX" dirty="0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5791569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18/04/2023</a:t>
            </a:fld>
            <a:endParaRPr lang="es-MX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1797410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18/04/2023</a:t>
            </a:fld>
            <a:endParaRPr lang="es-MX" dirty="0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9251508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18/04/2023</a:t>
            </a:fld>
            <a:endParaRPr lang="es-MX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244704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 dirty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18/04/2023</a:t>
            </a:fld>
            <a:endParaRPr lang="es-MX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595927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75A0DC-66C6-4CEC-A5EB-F8C97CEC3796}" type="datetimeFigureOut">
              <a:rPr lang="es-MX" smtClean="0"/>
              <a:t>18/04/2023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01769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2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36712" y="435024"/>
            <a:ext cx="7342584" cy="1470025"/>
          </a:xfrm>
        </p:spPr>
        <p:txBody>
          <a:bodyPr rtlCol="0">
            <a:normAutofit/>
          </a:bodyPr>
          <a:lstStyle/>
          <a:p>
            <a:pPr algn="l" eaLnBrk="1" fontAlgn="auto" hangingPunct="1">
              <a:spcAft>
                <a:spcPts val="0"/>
              </a:spcAft>
              <a:defRPr/>
            </a:pPr>
            <a:r>
              <a:rPr lang="es-MX" sz="3200" dirty="0">
                <a:solidFill>
                  <a:schemeClr val="bg2">
                    <a:lumMod val="50000"/>
                  </a:schemeClr>
                </a:solidFill>
              </a:rPr>
              <a:t>TC 3003B</a:t>
            </a:r>
            <a:br>
              <a:rPr lang="es-MX" sz="3200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es-MX" sz="3200" dirty="0">
                <a:solidFill>
                  <a:schemeClr val="bg2">
                    <a:lumMod val="50000"/>
                  </a:schemeClr>
                </a:solidFill>
              </a:rPr>
              <a:t>Implementación de redes de área amplia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166787"/>
            <a:ext cx="6400800" cy="1249288"/>
          </a:xfrm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s-MX" b="1" dirty="0">
                <a:solidFill>
                  <a:schemeClr val="accent4">
                    <a:lumMod val="50000"/>
                  </a:schemeClr>
                </a:solidFill>
              </a:rPr>
              <a:t>BGP (Border Gateway Protocol)</a:t>
            </a: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es-MX" sz="2000" dirty="0">
                <a:solidFill>
                  <a:schemeClr val="accent4">
                    <a:lumMod val="50000"/>
                  </a:schemeClr>
                </a:solidFill>
              </a:rPr>
              <a:t>ITESM Campus Querétaro</a:t>
            </a:r>
          </a:p>
        </p:txBody>
      </p:sp>
      <p:pic>
        <p:nvPicPr>
          <p:cNvPr id="5" name="Imagen 4" descr="Mapa&#10;&#10;Descripción generada automáticamente">
            <a:extLst>
              <a:ext uri="{FF2B5EF4-FFF2-40B4-BE49-F238E27FC236}">
                <a16:creationId xmlns:a16="http://schemas.microsoft.com/office/drawing/2014/main" id="{AF65F0E4-D7AC-18E2-C630-1C2907AEBD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1740" y="3501008"/>
            <a:ext cx="4680520" cy="2808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5324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820472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Ejemplo de configuración de BGP</a:t>
            </a:r>
          </a:p>
          <a:p>
            <a:pPr>
              <a:defRPr/>
            </a:pPr>
            <a:r>
              <a:rPr lang="es-ES_tradnl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</a:rPr>
              <a:t>Habilita el ruteo BGP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8307" y="1238068"/>
            <a:ext cx="8252165" cy="8656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Define BGP como el protocolo de ruteo IP. Habilita BGP e identifica el número de AS. </a:t>
            </a:r>
          </a:p>
          <a:p>
            <a:pPr algn="just">
              <a:lnSpc>
                <a:spcPts val="2500"/>
              </a:lnSpc>
              <a:spcBef>
                <a:spcPts val="1200"/>
              </a:spcBef>
              <a:spcAft>
                <a:spcPts val="1200"/>
              </a:spcAft>
            </a:pPr>
            <a:r>
              <a:rPr lang="es-MX" sz="20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router</a:t>
            </a:r>
            <a:r>
              <a:rPr lang="es-E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bgp </a:t>
            </a:r>
            <a:r>
              <a:rPr lang="es-E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as-</a:t>
            </a:r>
            <a:r>
              <a:rPr lang="es-ES" sz="2000" b="1" i="1" dirty="0" err="1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number</a:t>
            </a: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451" y="2820941"/>
            <a:ext cx="7632848" cy="2523329"/>
          </a:xfrm>
          <a:prstGeom prst="rect">
            <a:avLst/>
          </a:prstGeom>
        </p:spPr>
      </p:pic>
      <p:pic>
        <p:nvPicPr>
          <p:cNvPr id="6" name="Picture 1">
            <a:extLst>
              <a:ext uri="{FF2B5EF4-FFF2-40B4-BE49-F238E27FC236}">
                <a16:creationId xmlns:a16="http://schemas.microsoft.com/office/drawing/2014/main" id="{C7FF7579-6929-9EBE-0804-EF0B7C1B6B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451" y="5373216"/>
            <a:ext cx="7740560" cy="1143000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975A9F90-A529-584B-B7BF-FC96D42728AC}"/>
              </a:ext>
            </a:extLst>
          </p:cNvPr>
          <p:cNvSpPr txBox="1"/>
          <p:nvPr/>
        </p:nvSpPr>
        <p:spPr>
          <a:xfrm>
            <a:off x="568307" y="2283461"/>
            <a:ext cx="60050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as-number</a:t>
            </a:r>
            <a:r>
              <a:rPr lang="en-U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 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Es el número de 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sistema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 autónomo de mi </a:t>
            </a:r>
            <a:r>
              <a:rPr lang="en-US" sz="1600" dirty="0" err="1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ruteador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  <a:endParaRPr lang="es-MX" sz="1600" dirty="0"/>
          </a:p>
        </p:txBody>
      </p:sp>
    </p:spTree>
    <p:extLst>
      <p:ext uri="{BB962C8B-B14F-4D97-AF65-F5344CB8AC3E}">
        <p14:creationId xmlns:p14="http://schemas.microsoft.com/office/powerpoint/2010/main" val="464787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8367" y="36260"/>
            <a:ext cx="887537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Ejemplo de configuración de BGP</a:t>
            </a:r>
          </a:p>
          <a:p>
            <a:pPr>
              <a:defRPr/>
            </a:pPr>
            <a:r>
              <a:rPr lang="es-ES_tradnl" sz="1800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Define vecinos BGP</a:t>
            </a: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854" y="3217850"/>
            <a:ext cx="7632848" cy="2523329"/>
          </a:xfrm>
          <a:prstGeom prst="rect">
            <a:avLst/>
          </a:prstGeom>
        </p:spPr>
      </p:pic>
      <p:sp>
        <p:nvSpPr>
          <p:cNvPr id="2" name="Rectangle 7">
            <a:extLst>
              <a:ext uri="{FF2B5EF4-FFF2-40B4-BE49-F238E27FC236}">
                <a16:creationId xmlns:a16="http://schemas.microsoft.com/office/drawing/2014/main" id="{1EE2EC88-C9D7-A61B-5697-2805E6B966EF}"/>
              </a:ext>
            </a:extLst>
          </p:cNvPr>
          <p:cNvSpPr/>
          <p:nvPr/>
        </p:nvSpPr>
        <p:spPr>
          <a:xfrm>
            <a:off x="545854" y="5462923"/>
            <a:ext cx="7758793" cy="1038016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0CF114B5-69CB-B0A7-71A6-70BE2BE73E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1553" y="2411386"/>
            <a:ext cx="8502192" cy="3911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16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ip-address</a:t>
            </a:r>
            <a:r>
              <a:rPr lang="en-U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 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Es la dirección de </a:t>
            </a:r>
            <a:r>
              <a:rPr lang="en-US" sz="1600" dirty="0" err="1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destino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(router-id) 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del par BGP.</a:t>
            </a: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DA5FDF1A-D8F8-1A04-0236-8D2FB4A3F7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4529" y="1138815"/>
            <a:ext cx="8171928" cy="1186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Identifica el ruteador vecino con el que establecerá una sesión BGP. Identifica el par de BGP y su número de AS.</a:t>
            </a:r>
          </a:p>
          <a:p>
            <a:pPr algn="just">
              <a:lnSpc>
                <a:spcPts val="25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router neighbor </a:t>
            </a:r>
            <a:r>
              <a:rPr lang="en-U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ip-address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remote-as </a:t>
            </a:r>
            <a:r>
              <a:rPr lang="en-U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as-number</a:t>
            </a:r>
            <a:endParaRPr lang="es-MX" sz="2000" i="1" dirty="0">
              <a:solidFill>
                <a:schemeClr val="accent5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TextBox 6">
            <a:extLst>
              <a:ext uri="{FF2B5EF4-FFF2-40B4-BE49-F238E27FC236}">
                <a16:creationId xmlns:a16="http://schemas.microsoft.com/office/drawing/2014/main" id="{C88BD8A5-A1C4-782C-D709-FD9026BF31DE}"/>
              </a:ext>
            </a:extLst>
          </p:cNvPr>
          <p:cNvSpPr txBox="1"/>
          <p:nvPr/>
        </p:nvSpPr>
        <p:spPr>
          <a:xfrm>
            <a:off x="545854" y="5526360"/>
            <a:ext cx="77587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Empresa-A(</a:t>
            </a:r>
            <a:r>
              <a:rPr lang="es-ES" dirty="0" err="1">
                <a:solidFill>
                  <a:schemeClr val="bg1"/>
                </a:solidFill>
              </a:rPr>
              <a:t>config</a:t>
            </a:r>
            <a:r>
              <a:rPr lang="es-ES" dirty="0">
                <a:solidFill>
                  <a:schemeClr val="bg1"/>
                </a:solidFill>
              </a:rPr>
              <a:t>)#</a:t>
            </a:r>
            <a:r>
              <a:rPr lang="es-ES" b="1" dirty="0">
                <a:solidFill>
                  <a:schemeClr val="bg1"/>
                </a:solidFill>
              </a:rPr>
              <a:t>ruteador bgp 65000</a:t>
            </a:r>
          </a:p>
          <a:p>
            <a:r>
              <a:rPr lang="es-ES" dirty="0">
                <a:solidFill>
                  <a:schemeClr val="bg1"/>
                </a:solidFill>
              </a:rPr>
              <a:t>Empresa-A(</a:t>
            </a:r>
            <a:r>
              <a:rPr lang="es-ES" dirty="0" err="1">
                <a:solidFill>
                  <a:schemeClr val="bg1"/>
                </a:solidFill>
              </a:rPr>
              <a:t>config</a:t>
            </a:r>
            <a:r>
              <a:rPr lang="es-ES" dirty="0">
                <a:solidFill>
                  <a:schemeClr val="bg1"/>
                </a:solidFill>
              </a:rPr>
              <a:t>-ruteador)#</a:t>
            </a:r>
            <a:r>
              <a:rPr lang="es-ES" b="1" dirty="0">
                <a:solidFill>
                  <a:schemeClr val="bg1"/>
                </a:solidFill>
              </a:rPr>
              <a:t>neighbor 209.165.201.1 remote-as 65001</a:t>
            </a:r>
          </a:p>
          <a:p>
            <a:r>
              <a:rPr lang="es-ES" dirty="0">
                <a:solidFill>
                  <a:schemeClr val="bg1"/>
                </a:solidFill>
              </a:rPr>
              <a:t>Empresa-A(</a:t>
            </a:r>
            <a:r>
              <a:rPr lang="es-ES" dirty="0" err="1">
                <a:solidFill>
                  <a:schemeClr val="bg1"/>
                </a:solidFill>
              </a:rPr>
              <a:t>config</a:t>
            </a:r>
            <a:r>
              <a:rPr lang="es-ES" dirty="0">
                <a:solidFill>
                  <a:schemeClr val="bg1"/>
                </a:solidFill>
              </a:rPr>
              <a:t>-ruteador)#</a:t>
            </a:r>
            <a:r>
              <a:rPr lang="es-ES" b="1" dirty="0">
                <a:solidFill>
                  <a:schemeClr val="bg1"/>
                </a:solidFill>
              </a:rPr>
              <a:t>network 198.133.219.0 mask 255.255.255.0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B7FE6AAF-78E0-6F2B-B8B6-71F5A639BD07}"/>
              </a:ext>
            </a:extLst>
          </p:cNvPr>
          <p:cNvSpPr txBox="1"/>
          <p:nvPr/>
        </p:nvSpPr>
        <p:spPr>
          <a:xfrm>
            <a:off x="504837" y="2778224"/>
            <a:ext cx="60780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as-number</a:t>
            </a:r>
            <a:r>
              <a:rPr lang="en-U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 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Es el número de sistema autónomo del vecino BGP.</a:t>
            </a:r>
            <a:endParaRPr lang="es-MX" sz="1600" dirty="0"/>
          </a:p>
        </p:txBody>
      </p:sp>
    </p:spTree>
    <p:extLst>
      <p:ext uri="{BB962C8B-B14F-4D97-AF65-F5344CB8AC3E}">
        <p14:creationId xmlns:p14="http://schemas.microsoft.com/office/powerpoint/2010/main" val="3013479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8367" y="36260"/>
            <a:ext cx="8816121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Ejemplo de configuración de BGP</a:t>
            </a:r>
          </a:p>
          <a:p>
            <a:pPr>
              <a:defRPr/>
            </a:pPr>
            <a:r>
              <a:rPr lang="es-ES_tradnl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</a:rPr>
              <a:t>Define vecinos BGP</a:t>
            </a: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801" y="2482404"/>
            <a:ext cx="7632848" cy="2523329"/>
          </a:xfrm>
          <a:prstGeom prst="rect">
            <a:avLst/>
          </a:prstGeom>
        </p:spPr>
      </p:pic>
      <p:sp>
        <p:nvSpPr>
          <p:cNvPr id="2" name="Rectangle 7">
            <a:extLst>
              <a:ext uri="{FF2B5EF4-FFF2-40B4-BE49-F238E27FC236}">
                <a16:creationId xmlns:a16="http://schemas.microsoft.com/office/drawing/2014/main" id="{1EE2EC88-C9D7-A61B-5697-2805E6B966EF}"/>
              </a:ext>
            </a:extLst>
          </p:cNvPr>
          <p:cNvSpPr/>
          <p:nvPr/>
        </p:nvSpPr>
        <p:spPr>
          <a:xfrm>
            <a:off x="557250" y="4449461"/>
            <a:ext cx="7758793" cy="1038016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DA5FDF1A-D8F8-1A04-0236-8D2FB4A3F7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6036" y="1242697"/>
            <a:ext cx="7800378" cy="3911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router neighbor </a:t>
            </a:r>
            <a:r>
              <a:rPr lang="en-U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ip-address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remote-as </a:t>
            </a:r>
            <a:r>
              <a:rPr lang="en-U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as-number</a:t>
            </a:r>
            <a:endParaRPr lang="es-MX" sz="2000" i="1" dirty="0">
              <a:solidFill>
                <a:schemeClr val="accent5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TextBox 6">
            <a:extLst>
              <a:ext uri="{FF2B5EF4-FFF2-40B4-BE49-F238E27FC236}">
                <a16:creationId xmlns:a16="http://schemas.microsoft.com/office/drawing/2014/main" id="{C88BD8A5-A1C4-782C-D709-FD9026BF31DE}"/>
              </a:ext>
            </a:extLst>
          </p:cNvPr>
          <p:cNvSpPr txBox="1"/>
          <p:nvPr/>
        </p:nvSpPr>
        <p:spPr>
          <a:xfrm>
            <a:off x="557250" y="4512898"/>
            <a:ext cx="77587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Empresa-A(</a:t>
            </a:r>
            <a:r>
              <a:rPr lang="es-ES" dirty="0" err="1">
                <a:solidFill>
                  <a:schemeClr val="bg1"/>
                </a:solidFill>
              </a:rPr>
              <a:t>config</a:t>
            </a:r>
            <a:r>
              <a:rPr lang="es-ES" dirty="0">
                <a:solidFill>
                  <a:schemeClr val="bg1"/>
                </a:solidFill>
              </a:rPr>
              <a:t>)#</a:t>
            </a:r>
            <a:r>
              <a:rPr lang="es-ES" b="1" dirty="0">
                <a:solidFill>
                  <a:schemeClr val="bg1"/>
                </a:solidFill>
              </a:rPr>
              <a:t>ruteador bgp 65000</a:t>
            </a:r>
          </a:p>
          <a:p>
            <a:r>
              <a:rPr lang="es-ES" dirty="0">
                <a:solidFill>
                  <a:schemeClr val="bg1"/>
                </a:solidFill>
              </a:rPr>
              <a:t>Empresa-A(</a:t>
            </a:r>
            <a:r>
              <a:rPr lang="es-ES" dirty="0" err="1">
                <a:solidFill>
                  <a:schemeClr val="bg1"/>
                </a:solidFill>
              </a:rPr>
              <a:t>config</a:t>
            </a:r>
            <a:r>
              <a:rPr lang="es-ES" dirty="0">
                <a:solidFill>
                  <a:schemeClr val="bg1"/>
                </a:solidFill>
              </a:rPr>
              <a:t>-ruteador)#</a:t>
            </a:r>
            <a:r>
              <a:rPr lang="es-ES" b="1" dirty="0">
                <a:solidFill>
                  <a:schemeClr val="bg1"/>
                </a:solidFill>
              </a:rPr>
              <a:t>neighbor 209.165.201.1 remote-as 65001</a:t>
            </a:r>
          </a:p>
          <a:p>
            <a:r>
              <a:rPr lang="es-ES" dirty="0">
                <a:solidFill>
                  <a:schemeClr val="bg1"/>
                </a:solidFill>
              </a:rPr>
              <a:t>Empresa-A(</a:t>
            </a:r>
            <a:r>
              <a:rPr lang="es-ES" dirty="0" err="1">
                <a:solidFill>
                  <a:schemeClr val="bg1"/>
                </a:solidFill>
              </a:rPr>
              <a:t>config</a:t>
            </a:r>
            <a:r>
              <a:rPr lang="es-ES" dirty="0">
                <a:solidFill>
                  <a:schemeClr val="bg1"/>
                </a:solidFill>
              </a:rPr>
              <a:t>-ruteador)#</a:t>
            </a:r>
            <a:r>
              <a:rPr lang="es-ES" b="1" dirty="0">
                <a:solidFill>
                  <a:schemeClr val="bg1"/>
                </a:solidFill>
              </a:rPr>
              <a:t>network 198.133.219.0 mask 255.255.255.0</a:t>
            </a:r>
          </a:p>
        </p:txBody>
      </p:sp>
      <p:pic>
        <p:nvPicPr>
          <p:cNvPr id="11" name="Picture 1">
            <a:extLst>
              <a:ext uri="{FF2B5EF4-FFF2-40B4-BE49-F238E27FC236}">
                <a16:creationId xmlns:a16="http://schemas.microsoft.com/office/drawing/2014/main" id="{B5EFA052-28E8-680D-9A7B-8DC107CE54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973" y="5587676"/>
            <a:ext cx="7740560" cy="1143000"/>
          </a:xfrm>
          <a:prstGeom prst="rect">
            <a:avLst/>
          </a:prstGeom>
        </p:spPr>
      </p:pic>
      <p:sp>
        <p:nvSpPr>
          <p:cNvPr id="13" name="Rectangle 1">
            <a:extLst>
              <a:ext uri="{FF2B5EF4-FFF2-40B4-BE49-F238E27FC236}">
                <a16:creationId xmlns:a16="http://schemas.microsoft.com/office/drawing/2014/main" id="{A1635A8A-0609-A440-965F-05BA9ECEDB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6036" y="1633894"/>
            <a:ext cx="6390220" cy="3911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16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ip-address</a:t>
            </a:r>
            <a:r>
              <a:rPr lang="en-U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 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Es la dirección de </a:t>
            </a:r>
            <a:r>
              <a:rPr lang="en-US" sz="1600" b="1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router-id 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de </a:t>
            </a:r>
            <a:r>
              <a:rPr lang="en-US" sz="1600" dirty="0" err="1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destino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 del par BGP.</a:t>
            </a: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7C4E6598-9209-1C24-4EF1-723D6F642651}"/>
              </a:ext>
            </a:extLst>
          </p:cNvPr>
          <p:cNvSpPr txBox="1"/>
          <p:nvPr/>
        </p:nvSpPr>
        <p:spPr>
          <a:xfrm>
            <a:off x="469320" y="2000732"/>
            <a:ext cx="60780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as-number</a:t>
            </a:r>
            <a:r>
              <a:rPr lang="en-U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 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Es el número de sistema autónomo del vecino BGP.</a:t>
            </a:r>
            <a:endParaRPr lang="es-MX" sz="1600" dirty="0"/>
          </a:p>
        </p:txBody>
      </p:sp>
    </p:spTree>
    <p:extLst>
      <p:ext uri="{BB962C8B-B14F-4D97-AF65-F5344CB8AC3E}">
        <p14:creationId xmlns:p14="http://schemas.microsoft.com/office/powerpoint/2010/main" val="467128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6724" name="Picture 4" descr="l01_19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85800" y="1340768"/>
            <a:ext cx="7772400" cy="4743450"/>
          </a:xfrm>
          <a:prstGeom prst="rect">
            <a:avLst/>
          </a:prstGeom>
          <a:noFill/>
        </p:spPr>
      </p:pic>
      <p:sp>
        <p:nvSpPr>
          <p:cNvPr id="2" name="Rectangle 2">
            <a:extLst>
              <a:ext uri="{FF2B5EF4-FFF2-40B4-BE49-F238E27FC236}">
                <a16:creationId xmlns:a16="http://schemas.microsoft.com/office/drawing/2014/main" id="{B724D39D-1A23-3FFC-3BAC-E1A400226871}"/>
              </a:ext>
            </a:extLst>
          </p:cNvPr>
          <p:cNvSpPr txBox="1">
            <a:spLocks noChangeArrowheads="1"/>
          </p:cNvSpPr>
          <p:nvPr/>
        </p:nvSpPr>
        <p:spPr>
          <a:xfrm>
            <a:off x="148367" y="36260"/>
            <a:ext cx="8816121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Ejemplo de configuración de BGP</a:t>
            </a:r>
          </a:p>
          <a:p>
            <a:pPr>
              <a:defRPr/>
            </a:pPr>
            <a:r>
              <a:rPr lang="es-ES_tradnl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</a:rPr>
              <a:t>BGP </a:t>
            </a:r>
            <a:r>
              <a:rPr lang="es-ES_tradnl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</a:rPr>
              <a:t>neighbor</a:t>
            </a:r>
            <a:r>
              <a:rPr lang="es-ES_tradnl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</a:rPr>
              <a:t> </a:t>
            </a:r>
            <a:r>
              <a:rPr lang="es-ES_tradnl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</a:rPr>
              <a:t>command</a:t>
            </a:r>
            <a:endParaRPr lang="es-ES_tradnl" sz="1800" b="1" dirty="0">
              <a:solidFill>
                <a:schemeClr val="accent3">
                  <a:lumMod val="75000"/>
                </a:schemeClr>
              </a:solidFill>
              <a:latin typeface="Dom Casual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C814234D-0D0C-B08B-0F4E-8DC9D456D2E6}"/>
              </a:ext>
            </a:extLst>
          </p:cNvPr>
          <p:cNvSpPr txBox="1"/>
          <p:nvPr/>
        </p:nvSpPr>
        <p:spPr>
          <a:xfrm>
            <a:off x="6804248" y="4459932"/>
            <a:ext cx="2160240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200" dirty="0">
                <a:latin typeface="Arial" panose="020B0604020202020204" pitchFamily="34" charset="0"/>
                <a:cs typeface="Arial" panose="020B0604020202020204" pitchFamily="34" charset="0"/>
              </a:rPr>
              <a:t>El comando </a:t>
            </a:r>
            <a:r>
              <a:rPr lang="es-MX" sz="1200" b="1" dirty="0" err="1">
                <a:latin typeface="Arial" panose="020B0604020202020204" pitchFamily="34" charset="0"/>
                <a:cs typeface="Arial" panose="020B0604020202020204" pitchFamily="34" charset="0"/>
              </a:rPr>
              <a:t>neighbor</a:t>
            </a:r>
            <a:r>
              <a:rPr lang="es-MX" sz="1200" dirty="0">
                <a:latin typeface="Arial" panose="020B0604020202020204" pitchFamily="34" charset="0"/>
                <a:cs typeface="Arial" panose="020B0604020202020204" pitchFamily="34" charset="0"/>
              </a:rPr>
              <a:t> le dice al ruteador </a:t>
            </a:r>
            <a:r>
              <a:rPr lang="es-MX" sz="1200" b="1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s-MX" sz="1200" dirty="0">
                <a:latin typeface="Arial" panose="020B0604020202020204" pitchFamily="34" charset="0"/>
                <a:cs typeface="Arial" panose="020B0604020202020204" pitchFamily="34" charset="0"/>
              </a:rPr>
              <a:t>, vas a intentar establecer una conexión TCP hacia el ruteador </a:t>
            </a:r>
            <a:r>
              <a:rPr lang="es-MX" sz="1200" b="1" dirty="0"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es-MX" sz="1200" dirty="0">
                <a:latin typeface="Arial" panose="020B0604020202020204" pitchFamily="34" charset="0"/>
                <a:cs typeface="Arial" panose="020B0604020202020204" pitchFamily="34" charset="0"/>
              </a:rPr>
              <a:t>con la </a:t>
            </a:r>
            <a:r>
              <a:rPr lang="es-MX" sz="1200" b="1" dirty="0">
                <a:latin typeface="Arial" panose="020B0604020202020204" pitchFamily="34" charset="0"/>
                <a:cs typeface="Arial" panose="020B0604020202020204" pitchFamily="34" charset="0"/>
              </a:rPr>
              <a:t>dirección del ruteador A </a:t>
            </a:r>
            <a:r>
              <a:rPr lang="es-MX" sz="1200" dirty="0">
                <a:latin typeface="Arial" panose="020B0604020202020204" pitchFamily="34" charset="0"/>
                <a:cs typeface="Arial" panose="020B0604020202020204" pitchFamily="34" charset="0"/>
              </a:rPr>
              <a:t>y el número de </a:t>
            </a:r>
            <a:r>
              <a:rPr lang="es-MX" sz="1200" b="1" dirty="0">
                <a:latin typeface="Arial" panose="020B0604020202020204" pitchFamily="34" charset="0"/>
                <a:cs typeface="Arial" panose="020B0604020202020204" pitchFamily="34" charset="0"/>
              </a:rPr>
              <a:t>AS</a:t>
            </a:r>
            <a:r>
              <a:rPr lang="es-MX" sz="1200" dirty="0">
                <a:latin typeface="Arial" panose="020B0604020202020204" pitchFamily="34" charset="0"/>
                <a:cs typeface="Arial" panose="020B0604020202020204" pitchFamily="34" charset="0"/>
              </a:rPr>
              <a:t> remoto</a:t>
            </a:r>
            <a:r>
              <a:rPr lang="es-MX" sz="1400" dirty="0"/>
              <a:t>.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445FA24-1B42-479C-2210-1D02AF01E42C}"/>
              </a:ext>
            </a:extLst>
          </p:cNvPr>
          <p:cNvSpPr txBox="1"/>
          <p:nvPr/>
        </p:nvSpPr>
        <p:spPr>
          <a:xfrm>
            <a:off x="4390864" y="5691038"/>
            <a:ext cx="23413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200" dirty="0">
                <a:latin typeface="Arial" panose="020B0604020202020204" pitchFamily="34" charset="0"/>
                <a:cs typeface="Arial" panose="020B0604020202020204" pitchFamily="34" charset="0"/>
              </a:rPr>
              <a:t>En el ruteador </a:t>
            </a:r>
            <a:r>
              <a:rPr lang="es-MX" sz="1200" b="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s-MX" sz="1200" dirty="0">
                <a:latin typeface="Arial" panose="020B0604020202020204" pitchFamily="34" charset="0"/>
                <a:cs typeface="Arial" panose="020B0604020202020204" pitchFamily="34" charset="0"/>
              </a:rPr>
              <a:t>, debe haber un comando reciproco. Hasta que ponga los dos comandos se establece la conexión. El ruteador </a:t>
            </a:r>
            <a:r>
              <a:rPr lang="es-MX" sz="1200" b="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s-MX" sz="1200" dirty="0">
                <a:latin typeface="Arial" panose="020B0604020202020204" pitchFamily="34" charset="0"/>
                <a:cs typeface="Arial" panose="020B0604020202020204" pitchFamily="34" charset="0"/>
              </a:rPr>
              <a:t> tiene un vecino interno que es </a:t>
            </a:r>
            <a:r>
              <a:rPr lang="es-MX" sz="1200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es-MX" sz="12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DC75556-0A1A-EB06-AF43-370A54660912}"/>
              </a:ext>
            </a:extLst>
          </p:cNvPr>
          <p:cNvSpPr txBox="1"/>
          <p:nvPr/>
        </p:nvSpPr>
        <p:spPr>
          <a:xfrm>
            <a:off x="395536" y="1268760"/>
            <a:ext cx="24482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200" dirty="0">
                <a:latin typeface="Arial" panose="020B0604020202020204" pitchFamily="34" charset="0"/>
                <a:cs typeface="Arial" panose="020B0604020202020204" pitchFamily="34" charset="0"/>
              </a:rPr>
              <a:t>Ya con esto tenemos intercambio de rutas entre el ruteador </a:t>
            </a:r>
            <a:r>
              <a:rPr lang="es-MX" sz="1200" b="1" dirty="0">
                <a:latin typeface="Arial" panose="020B0604020202020204" pitchFamily="34" charset="0"/>
                <a:cs typeface="Arial" panose="020B0604020202020204" pitchFamily="34" charset="0"/>
              </a:rPr>
              <a:t>C, A y B. </a:t>
            </a:r>
            <a:r>
              <a:rPr lang="es-MX" sz="1200" dirty="0">
                <a:latin typeface="Arial" panose="020B0604020202020204" pitchFamily="34" charset="0"/>
                <a:cs typeface="Arial" panose="020B0604020202020204" pitchFamily="34" charset="0"/>
              </a:rPr>
              <a:t>Esta es la configuración mínima que ocupamos para BGP. Esto solo establece las adyacencias.</a:t>
            </a:r>
          </a:p>
        </p:txBody>
      </p:sp>
    </p:spTree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820472" cy="927072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Ejemplo de configuración de BGP</a:t>
            </a:r>
          </a:p>
          <a:p>
            <a:pPr>
              <a:defRPr/>
            </a:pPr>
            <a:r>
              <a:rPr lang="es-ES_tradnl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</a:rPr>
              <a:t>Publica las redes que se originan de este AS</a:t>
            </a: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431" y="2368770"/>
            <a:ext cx="7632848" cy="2523329"/>
          </a:xfrm>
          <a:prstGeom prst="rect">
            <a:avLst/>
          </a:prstGeom>
        </p:spPr>
      </p:pic>
      <p:pic>
        <p:nvPicPr>
          <p:cNvPr id="6" name="Picture 1">
            <a:extLst>
              <a:ext uri="{FF2B5EF4-FFF2-40B4-BE49-F238E27FC236}">
                <a16:creationId xmlns:a16="http://schemas.microsoft.com/office/drawing/2014/main" id="{C7FF7579-6929-9EBE-0804-EF0B7C1B6B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355" y="5450033"/>
            <a:ext cx="7740560" cy="1143000"/>
          </a:xfrm>
          <a:prstGeom prst="rect">
            <a:avLst/>
          </a:prstGeom>
        </p:spPr>
      </p:pic>
      <p:sp>
        <p:nvSpPr>
          <p:cNvPr id="2" name="Rectangle 7">
            <a:extLst>
              <a:ext uri="{FF2B5EF4-FFF2-40B4-BE49-F238E27FC236}">
                <a16:creationId xmlns:a16="http://schemas.microsoft.com/office/drawing/2014/main" id="{1EE2EC88-C9D7-A61B-5697-2805E6B966EF}"/>
              </a:ext>
            </a:extLst>
          </p:cNvPr>
          <p:cNvSpPr/>
          <p:nvPr/>
        </p:nvSpPr>
        <p:spPr>
          <a:xfrm>
            <a:off x="529355" y="4225993"/>
            <a:ext cx="7771329" cy="1143000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6">
            <a:extLst>
              <a:ext uri="{FF2B5EF4-FFF2-40B4-BE49-F238E27FC236}">
                <a16:creationId xmlns:a16="http://schemas.microsoft.com/office/drawing/2014/main" id="{48E2950B-DD1E-FB73-B831-902E4BC06AF2}"/>
              </a:ext>
            </a:extLst>
          </p:cNvPr>
          <p:cNvSpPr txBox="1"/>
          <p:nvPr/>
        </p:nvSpPr>
        <p:spPr>
          <a:xfrm>
            <a:off x="584815" y="4251015"/>
            <a:ext cx="77587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Empresa-A(</a:t>
            </a:r>
            <a:r>
              <a:rPr lang="es-ES" dirty="0" err="1">
                <a:solidFill>
                  <a:schemeClr val="bg1"/>
                </a:solidFill>
              </a:rPr>
              <a:t>config</a:t>
            </a:r>
            <a:r>
              <a:rPr lang="es-ES" dirty="0">
                <a:solidFill>
                  <a:schemeClr val="bg1"/>
                </a:solidFill>
              </a:rPr>
              <a:t>)#</a:t>
            </a:r>
            <a:r>
              <a:rPr lang="es-ES" b="1" dirty="0">
                <a:solidFill>
                  <a:schemeClr val="bg1"/>
                </a:solidFill>
              </a:rPr>
              <a:t>ruteador bgp 65000</a:t>
            </a:r>
          </a:p>
          <a:p>
            <a:r>
              <a:rPr lang="es-ES" dirty="0">
                <a:solidFill>
                  <a:schemeClr val="bg1"/>
                </a:solidFill>
              </a:rPr>
              <a:t>Empresa-A(</a:t>
            </a:r>
            <a:r>
              <a:rPr lang="es-ES" dirty="0" err="1">
                <a:solidFill>
                  <a:schemeClr val="bg1"/>
                </a:solidFill>
              </a:rPr>
              <a:t>config</a:t>
            </a:r>
            <a:r>
              <a:rPr lang="es-ES" dirty="0">
                <a:solidFill>
                  <a:schemeClr val="bg1"/>
                </a:solidFill>
              </a:rPr>
              <a:t>-ruteador)#</a:t>
            </a:r>
            <a:r>
              <a:rPr lang="es-ES" b="1" dirty="0">
                <a:solidFill>
                  <a:schemeClr val="bg1"/>
                </a:solidFill>
              </a:rPr>
              <a:t>neighbor 209.165.201.1 remote-as 65001</a:t>
            </a:r>
          </a:p>
          <a:p>
            <a:r>
              <a:rPr lang="es-ES" dirty="0">
                <a:solidFill>
                  <a:schemeClr val="bg1"/>
                </a:solidFill>
              </a:rPr>
              <a:t>Empresa-A(</a:t>
            </a:r>
            <a:r>
              <a:rPr lang="es-ES" dirty="0" err="1">
                <a:solidFill>
                  <a:schemeClr val="bg1"/>
                </a:solidFill>
              </a:rPr>
              <a:t>config</a:t>
            </a:r>
            <a:r>
              <a:rPr lang="es-ES" dirty="0">
                <a:solidFill>
                  <a:schemeClr val="bg1"/>
                </a:solidFill>
              </a:rPr>
              <a:t>-ruteador)#</a:t>
            </a:r>
            <a:r>
              <a:rPr lang="es-ES" b="1" dirty="0">
                <a:solidFill>
                  <a:schemeClr val="bg1"/>
                </a:solidFill>
              </a:rPr>
              <a:t>network 198.133.219.0 mask 255.255.255.0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0CF114B5-69CB-B0A7-71A6-70BE2BE73E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0319" y="1115723"/>
            <a:ext cx="8113460" cy="10580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000"/>
              </a:lnSpc>
            </a:pPr>
            <a:r>
              <a:rPr lang="es-ES" sz="14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Introduce la dirección de red en la tabla de BGP local. Identifica que red va a ser anunciada por medio de BGP.</a:t>
            </a:r>
          </a:p>
          <a:p>
            <a:pPr algn="just">
              <a:lnSpc>
                <a:spcPts val="25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network </a:t>
            </a:r>
            <a:r>
              <a:rPr lang="en-U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network-address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[mask </a:t>
            </a:r>
            <a:r>
              <a:rPr lang="en-U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network-mask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]</a:t>
            </a:r>
            <a:endParaRPr lang="es-MX" sz="2000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0570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820472" cy="927072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Ejemplo de configuración de BGP</a:t>
            </a:r>
          </a:p>
          <a:p>
            <a:pPr>
              <a:defRPr/>
            </a:pPr>
            <a:r>
              <a:rPr lang="es-ES_tradnl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</a:rPr>
              <a:t>Publica las redes que se originan de este AS</a:t>
            </a: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431" y="2368770"/>
            <a:ext cx="7632848" cy="2523329"/>
          </a:xfrm>
          <a:prstGeom prst="rect">
            <a:avLst/>
          </a:prstGeom>
        </p:spPr>
      </p:pic>
      <p:pic>
        <p:nvPicPr>
          <p:cNvPr id="6" name="Picture 1">
            <a:extLst>
              <a:ext uri="{FF2B5EF4-FFF2-40B4-BE49-F238E27FC236}">
                <a16:creationId xmlns:a16="http://schemas.microsoft.com/office/drawing/2014/main" id="{C7FF7579-6929-9EBE-0804-EF0B7C1B6B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355" y="5450033"/>
            <a:ext cx="7740560" cy="1143000"/>
          </a:xfrm>
          <a:prstGeom prst="rect">
            <a:avLst/>
          </a:prstGeom>
        </p:spPr>
      </p:pic>
      <p:sp>
        <p:nvSpPr>
          <p:cNvPr id="2" name="Rectangle 7">
            <a:extLst>
              <a:ext uri="{FF2B5EF4-FFF2-40B4-BE49-F238E27FC236}">
                <a16:creationId xmlns:a16="http://schemas.microsoft.com/office/drawing/2014/main" id="{1EE2EC88-C9D7-A61B-5697-2805E6B966EF}"/>
              </a:ext>
            </a:extLst>
          </p:cNvPr>
          <p:cNvSpPr/>
          <p:nvPr/>
        </p:nvSpPr>
        <p:spPr>
          <a:xfrm>
            <a:off x="529355" y="4225993"/>
            <a:ext cx="7771329" cy="1143000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6">
            <a:extLst>
              <a:ext uri="{FF2B5EF4-FFF2-40B4-BE49-F238E27FC236}">
                <a16:creationId xmlns:a16="http://schemas.microsoft.com/office/drawing/2014/main" id="{48E2950B-DD1E-FB73-B831-902E4BC06AF2}"/>
              </a:ext>
            </a:extLst>
          </p:cNvPr>
          <p:cNvSpPr txBox="1"/>
          <p:nvPr/>
        </p:nvSpPr>
        <p:spPr>
          <a:xfrm>
            <a:off x="584815" y="4251015"/>
            <a:ext cx="77587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Empresa-A(</a:t>
            </a:r>
            <a:r>
              <a:rPr lang="es-ES" dirty="0" err="1">
                <a:solidFill>
                  <a:schemeClr val="bg1"/>
                </a:solidFill>
              </a:rPr>
              <a:t>config</a:t>
            </a:r>
            <a:r>
              <a:rPr lang="es-ES" dirty="0">
                <a:solidFill>
                  <a:schemeClr val="bg1"/>
                </a:solidFill>
              </a:rPr>
              <a:t>)#</a:t>
            </a:r>
            <a:r>
              <a:rPr lang="es-ES" b="1" dirty="0">
                <a:solidFill>
                  <a:schemeClr val="bg1"/>
                </a:solidFill>
              </a:rPr>
              <a:t>ruteador bgp 65000</a:t>
            </a:r>
          </a:p>
          <a:p>
            <a:r>
              <a:rPr lang="es-ES" dirty="0">
                <a:solidFill>
                  <a:schemeClr val="bg1"/>
                </a:solidFill>
              </a:rPr>
              <a:t>Empresa-A(</a:t>
            </a:r>
            <a:r>
              <a:rPr lang="es-ES" dirty="0" err="1">
                <a:solidFill>
                  <a:schemeClr val="bg1"/>
                </a:solidFill>
              </a:rPr>
              <a:t>config</a:t>
            </a:r>
            <a:r>
              <a:rPr lang="es-ES" dirty="0">
                <a:solidFill>
                  <a:schemeClr val="bg1"/>
                </a:solidFill>
              </a:rPr>
              <a:t>-ruteador)#</a:t>
            </a:r>
            <a:r>
              <a:rPr lang="es-ES" b="1" dirty="0">
                <a:solidFill>
                  <a:schemeClr val="bg1"/>
                </a:solidFill>
              </a:rPr>
              <a:t>neighbor 209.165.201.1 remote-as 65001</a:t>
            </a:r>
          </a:p>
          <a:p>
            <a:r>
              <a:rPr lang="es-ES" dirty="0">
                <a:solidFill>
                  <a:schemeClr val="bg1"/>
                </a:solidFill>
              </a:rPr>
              <a:t>Empresa-A(</a:t>
            </a:r>
            <a:r>
              <a:rPr lang="es-ES" dirty="0" err="1">
                <a:solidFill>
                  <a:schemeClr val="bg1"/>
                </a:solidFill>
              </a:rPr>
              <a:t>config</a:t>
            </a:r>
            <a:r>
              <a:rPr lang="es-ES" dirty="0">
                <a:solidFill>
                  <a:schemeClr val="bg1"/>
                </a:solidFill>
              </a:rPr>
              <a:t>-ruteador)#</a:t>
            </a:r>
            <a:r>
              <a:rPr lang="es-ES" b="1" dirty="0">
                <a:solidFill>
                  <a:schemeClr val="bg1"/>
                </a:solidFill>
              </a:rPr>
              <a:t>network 198.133.219.0 mask 255.255.255.0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0CF114B5-69CB-B0A7-71A6-70BE2BE73E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7480" y="1114731"/>
            <a:ext cx="8196967" cy="10580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000"/>
              </a:lnSpc>
            </a:pPr>
            <a:r>
              <a:rPr lang="es-ES" sz="14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El comando </a:t>
            </a:r>
            <a:r>
              <a:rPr lang="es-ES" sz="1400" b="1" dirty="0" err="1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network</a:t>
            </a:r>
            <a:r>
              <a:rPr lang="es-ES" sz="1400" b="1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sz="14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se refiere a qué redes vas a inyectar a la tabla de ruteo global de BGP.  Pero es necesario que la ruta exista en mi tabla de ruteo, antes de que BGP la pueda inyectar.</a:t>
            </a:r>
          </a:p>
          <a:p>
            <a:pPr algn="just">
              <a:lnSpc>
                <a:spcPts val="25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network </a:t>
            </a:r>
            <a:r>
              <a:rPr lang="en-U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network-address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[mask </a:t>
            </a:r>
            <a:r>
              <a:rPr lang="en-U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network-mask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]</a:t>
            </a:r>
            <a:endParaRPr lang="es-MX" sz="2000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7023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250192" y="-22820"/>
            <a:ext cx="8570280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Verificación de BGP</a:t>
            </a: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908" y="2996952"/>
            <a:ext cx="7632848" cy="2523329"/>
          </a:xfrm>
          <a:prstGeom prst="rect">
            <a:avLst/>
          </a:prstGeom>
        </p:spPr>
      </p:pic>
      <p:sp>
        <p:nvSpPr>
          <p:cNvPr id="8" name="Rectangle 1">
            <a:extLst>
              <a:ext uri="{FF2B5EF4-FFF2-40B4-BE49-F238E27FC236}">
                <a16:creationId xmlns:a16="http://schemas.microsoft.com/office/drawing/2014/main" id="{0CF114B5-69CB-B0A7-71A6-70BE2BE73E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552" y="1194734"/>
            <a:ext cx="8464103" cy="15010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  <a:spcAft>
                <a:spcPts val="1200"/>
              </a:spcAft>
            </a:pPr>
            <a:r>
              <a:rPr lang="es-ES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Estos son los tres comandos para verificar BGP: </a:t>
            </a: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ES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sh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route</a:t>
            </a:r>
            <a:endParaRPr lang="es-ES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show </a:t>
            </a:r>
            <a:r>
              <a:rPr lang="es-ES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bgp</a:t>
            </a: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show </a:t>
            </a:r>
            <a:r>
              <a:rPr lang="es-ES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bgp </a:t>
            </a:r>
            <a:r>
              <a:rPr lang="es-ES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summary</a:t>
            </a:r>
            <a:endParaRPr lang="es-MX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1201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250192" y="-22820"/>
            <a:ext cx="8570280" cy="954247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Verificación de BGP</a:t>
            </a: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1642994"/>
            <a:ext cx="7632848" cy="2523329"/>
          </a:xfrm>
          <a:prstGeom prst="rect">
            <a:avLst/>
          </a:prstGeom>
        </p:spPr>
      </p:pic>
      <p:sp>
        <p:nvSpPr>
          <p:cNvPr id="8" name="Rectangle 1">
            <a:extLst>
              <a:ext uri="{FF2B5EF4-FFF2-40B4-BE49-F238E27FC236}">
                <a16:creationId xmlns:a16="http://schemas.microsoft.com/office/drawing/2014/main" id="{0CF114B5-69CB-B0A7-71A6-70BE2BE73E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43908" y="636385"/>
            <a:ext cx="1368152" cy="379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ts val="2500"/>
              </a:lnSpc>
            </a:pPr>
            <a:r>
              <a:rPr lang="es-ES" sz="16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sh</a:t>
            </a: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sz="16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</a:t>
            </a: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sz="16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route</a:t>
            </a:r>
            <a:endParaRPr lang="es-MX" sz="2000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7" name="Picture 1">
            <a:extLst>
              <a:ext uri="{FF2B5EF4-FFF2-40B4-BE49-F238E27FC236}">
                <a16:creationId xmlns:a16="http://schemas.microsoft.com/office/drawing/2014/main" id="{AC3B5550-2F6C-5411-F051-92D518C145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60" y="3722748"/>
            <a:ext cx="7448826" cy="2736304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960C0AA8-731C-3A29-6366-1085B581F9A7}"/>
              </a:ext>
            </a:extLst>
          </p:cNvPr>
          <p:cNvSpPr txBox="1"/>
          <p:nvPr/>
        </p:nvSpPr>
        <p:spPr>
          <a:xfrm>
            <a:off x="1403648" y="2055560"/>
            <a:ext cx="978153" cy="2616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s-MX" sz="11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Company-A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019F80AB-965B-8E65-204F-FB035C8F58ED}"/>
              </a:ext>
            </a:extLst>
          </p:cNvPr>
          <p:cNvSpPr txBox="1"/>
          <p:nvPr/>
        </p:nvSpPr>
        <p:spPr>
          <a:xfrm>
            <a:off x="5724128" y="2337005"/>
            <a:ext cx="614271" cy="2616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s-MX" sz="11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0.0.0.0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347E3553-57EF-D7AB-4972-4753EF9E0A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552" y="1236450"/>
            <a:ext cx="8464103" cy="3853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  <a:spcAft>
                <a:spcPts val="1200"/>
              </a:spcAft>
            </a:pPr>
            <a:r>
              <a:rPr lang="es-ES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Despliega el contenido de la tabla de ruteo.</a:t>
            </a:r>
            <a:endParaRPr lang="es-MX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7738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79512" y="-20320"/>
            <a:ext cx="871296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Verificación de BGP</a:t>
            </a: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1787884"/>
            <a:ext cx="7632848" cy="2523329"/>
          </a:xfrm>
          <a:prstGeom prst="rect">
            <a:avLst/>
          </a:prstGeom>
        </p:spPr>
      </p:pic>
      <p:sp>
        <p:nvSpPr>
          <p:cNvPr id="8" name="Rectangle 1">
            <a:extLst>
              <a:ext uri="{FF2B5EF4-FFF2-40B4-BE49-F238E27FC236}">
                <a16:creationId xmlns:a16="http://schemas.microsoft.com/office/drawing/2014/main" id="{0CF114B5-69CB-B0A7-71A6-70BE2BE73E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24324" y="743217"/>
            <a:ext cx="1623343" cy="379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ts val="2500"/>
              </a:lnSpc>
            </a:pP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show </a:t>
            </a:r>
            <a:r>
              <a:rPr lang="es-ES" sz="16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</a:t>
            </a: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bgp</a:t>
            </a:r>
            <a:endParaRPr lang="es-MX" sz="2000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9" name="Picture 3">
            <a:extLst>
              <a:ext uri="{FF2B5EF4-FFF2-40B4-BE49-F238E27FC236}">
                <a16:creationId xmlns:a16="http://schemas.microsoft.com/office/drawing/2014/main" id="{A890EBB1-2183-CAC1-4DAF-25972E1B92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60" y="4002016"/>
            <a:ext cx="8035114" cy="2523328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BEAA2AF8-51F4-1859-F89F-B778692CDCD9}"/>
              </a:ext>
            </a:extLst>
          </p:cNvPr>
          <p:cNvSpPr txBox="1"/>
          <p:nvPr/>
        </p:nvSpPr>
        <p:spPr>
          <a:xfrm>
            <a:off x="1403648" y="2055560"/>
            <a:ext cx="978153" cy="2616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s-MX" sz="11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Company-A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39F1344C-EA4A-9DCB-8EB1-7CFEB11F759A}"/>
              </a:ext>
            </a:extLst>
          </p:cNvPr>
          <p:cNvSpPr txBox="1"/>
          <p:nvPr/>
        </p:nvSpPr>
        <p:spPr>
          <a:xfrm>
            <a:off x="5724128" y="2362162"/>
            <a:ext cx="614271" cy="2616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s-MX" sz="11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0.0.0.0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C7526186-8A9A-7E42-B972-D9F1278DA4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3515" y="1273968"/>
            <a:ext cx="8464103" cy="3853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  <a:spcAft>
                <a:spcPts val="1200"/>
              </a:spcAft>
            </a:pPr>
            <a:r>
              <a:rPr lang="es-ES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Despliega el contenido de la tabla de ruteo de </a:t>
            </a:r>
            <a:r>
              <a:rPr lang="es-ES" dirty="0" err="1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bgp</a:t>
            </a:r>
            <a:r>
              <a:rPr lang="es-ES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  <a:endParaRPr lang="es-MX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4428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79512" y="146936"/>
            <a:ext cx="8784976" cy="641008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Verificación de BGP</a:t>
            </a: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1574307"/>
            <a:ext cx="7632848" cy="2523329"/>
          </a:xfrm>
          <a:prstGeom prst="rect">
            <a:avLst/>
          </a:prstGeom>
        </p:spPr>
      </p:pic>
      <p:sp>
        <p:nvSpPr>
          <p:cNvPr id="8" name="Rectangle 1">
            <a:extLst>
              <a:ext uri="{FF2B5EF4-FFF2-40B4-BE49-F238E27FC236}">
                <a16:creationId xmlns:a16="http://schemas.microsoft.com/office/drawing/2014/main" id="{0CF114B5-69CB-B0A7-71A6-70BE2BE73E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28280" y="644639"/>
            <a:ext cx="2343423" cy="379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ts val="2500"/>
              </a:lnSpc>
            </a:pP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show </a:t>
            </a:r>
            <a:r>
              <a:rPr lang="es-ES" sz="16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</a:t>
            </a: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bgp </a:t>
            </a:r>
            <a:r>
              <a:rPr lang="es-ES" sz="16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summary</a:t>
            </a:r>
            <a:endParaRPr lang="es-MX" sz="2000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10" name="Picture 4">
            <a:extLst>
              <a:ext uri="{FF2B5EF4-FFF2-40B4-BE49-F238E27FC236}">
                <a16:creationId xmlns:a16="http://schemas.microsoft.com/office/drawing/2014/main" id="{A7E21E5B-4FEF-2660-77ED-6F89C6DF24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478" y="3438951"/>
            <a:ext cx="7776864" cy="3055607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C401FD07-D793-8C0D-6F93-8B7903F2DC72}"/>
              </a:ext>
            </a:extLst>
          </p:cNvPr>
          <p:cNvSpPr txBox="1"/>
          <p:nvPr/>
        </p:nvSpPr>
        <p:spPr>
          <a:xfrm>
            <a:off x="1403648" y="2159278"/>
            <a:ext cx="978153" cy="2616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s-MX" sz="11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Company-A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8E98546-2468-861F-B61D-67AE19E866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0019" y="6500022"/>
            <a:ext cx="8464103" cy="3853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  <a:spcAft>
                <a:spcPts val="1200"/>
              </a:spcAft>
            </a:pPr>
            <a:r>
              <a:rPr lang="es-ES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Versión 4 Número de sistema autónomo del vecino</a:t>
            </a:r>
            <a:endParaRPr lang="es-MX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EF046520-99A3-F816-9548-01EF9BF835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3515" y="1060992"/>
            <a:ext cx="8464103" cy="3853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  <a:spcAft>
                <a:spcPts val="1200"/>
              </a:spcAft>
            </a:pPr>
            <a:r>
              <a:rPr lang="es-ES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Nos muestra las relaciones de adyacencia que tenemos establecidas.</a:t>
            </a:r>
            <a:endParaRPr lang="es-MX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7328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4" grpId="0"/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Protocolos de ruteo interior</a:t>
            </a:r>
          </a:p>
          <a:p>
            <a:pPr>
              <a:defRPr/>
            </a:pPr>
            <a:r>
              <a:rPr lang="es-ES_tradnl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</a:rPr>
              <a:t>Interior Gateway Protocol (IGP)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9592" y="1210580"/>
            <a:ext cx="7416824" cy="12259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ts val="2500"/>
              </a:lnSpc>
            </a:pP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Son los protocolos de ruteo que </a:t>
            </a: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operan dentro de una organización 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(sistema autónomo).</a:t>
            </a:r>
          </a:p>
          <a:p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Por ejemplo: </a:t>
            </a:r>
            <a:r>
              <a:rPr lang="es-MX" sz="1600" b="1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RIPv1, IGRP, EIGRP, OSPF, IS-IS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8ED1DBF0-9F36-4DAF-9F1C-F4E3060244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9712" y="2674160"/>
            <a:ext cx="5760640" cy="3912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251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Ejemplo de configuración de BGP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576" y="1421431"/>
            <a:ext cx="7344816" cy="23030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El comando de configuración global </a:t>
            </a: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ruteador bgp </a:t>
            </a:r>
            <a:r>
              <a:rPr lang="es-ES" sz="16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as-number</a:t>
            </a: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habilita BGP e identifica el número de AS.</a:t>
            </a: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El comando de configuración del </a:t>
            </a: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ruteador neighbor ip-address remote-as as-number </a:t>
            </a: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identifica el par de BGP y su número de AS.</a:t>
            </a: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El comando de configuración del </a:t>
            </a: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ruteador network network-address [mask network-mask]</a:t>
            </a: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 introduce la dirección de red en la tabla de BGP local.</a:t>
            </a: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656" y="3993558"/>
            <a:ext cx="5178471" cy="1711941"/>
          </a:xfrm>
          <a:prstGeom prst="rect">
            <a:avLst/>
          </a:prstGeom>
        </p:spPr>
      </p:pic>
      <p:pic>
        <p:nvPicPr>
          <p:cNvPr id="6" name="Picture 1">
            <a:extLst>
              <a:ext uri="{FF2B5EF4-FFF2-40B4-BE49-F238E27FC236}">
                <a16:creationId xmlns:a16="http://schemas.microsoft.com/office/drawing/2014/main" id="{C7FF7579-6929-9EBE-0804-EF0B7C1B6B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5656" y="5384739"/>
            <a:ext cx="5851782" cy="864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074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Ejemplo de configuración de BGP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3568" y="1152678"/>
            <a:ext cx="7344816" cy="1020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</a:pPr>
            <a:r>
              <a:rPr lang="es-ES" sz="1600" b="1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Nota: </a:t>
            </a: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La dirección de red usada en el comando “network” no tiene que ser una red conectada directamente.</a:t>
            </a: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9" name="Grupo 8">
            <a:extLst>
              <a:ext uri="{FF2B5EF4-FFF2-40B4-BE49-F238E27FC236}">
                <a16:creationId xmlns:a16="http://schemas.microsoft.com/office/drawing/2014/main" id="{6BD4AFA2-9693-071E-A465-64389256E9F9}"/>
              </a:ext>
            </a:extLst>
          </p:cNvPr>
          <p:cNvGrpSpPr/>
          <p:nvPr/>
        </p:nvGrpSpPr>
        <p:grpSpPr>
          <a:xfrm>
            <a:off x="1188740" y="2060848"/>
            <a:ext cx="6766520" cy="4129567"/>
            <a:chOff x="1403648" y="1988840"/>
            <a:chExt cx="6766520" cy="4129567"/>
          </a:xfrm>
        </p:grpSpPr>
        <p:pic>
          <p:nvPicPr>
            <p:cNvPr id="2" name="Picture 4" descr="l01_19">
              <a:extLst>
                <a:ext uri="{FF2B5EF4-FFF2-40B4-BE49-F238E27FC236}">
                  <a16:creationId xmlns:a16="http://schemas.microsoft.com/office/drawing/2014/main" id="{214D9C6A-6F3B-8681-1D0C-D88823C9A4A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1403648" y="1988840"/>
              <a:ext cx="6766520" cy="4129567"/>
            </a:xfrm>
            <a:prstGeom prst="rect">
              <a:avLst/>
            </a:prstGeom>
            <a:noFill/>
          </p:spPr>
        </p:pic>
        <p:sp>
          <p:nvSpPr>
            <p:cNvPr id="8" name="Rectángulo 7">
              <a:extLst>
                <a:ext uri="{FF2B5EF4-FFF2-40B4-BE49-F238E27FC236}">
                  <a16:creationId xmlns:a16="http://schemas.microsoft.com/office/drawing/2014/main" id="{26B2482F-8685-3491-38F9-20FD447592DA}"/>
                </a:ext>
              </a:extLst>
            </p:cNvPr>
            <p:cNvSpPr/>
            <p:nvPr/>
          </p:nvSpPr>
          <p:spPr>
            <a:xfrm>
              <a:off x="3203848" y="4869160"/>
              <a:ext cx="3456384" cy="864096"/>
            </a:xfrm>
            <a:prstGeom prst="rect">
              <a:avLst/>
            </a:prstGeom>
            <a:noFill/>
            <a:ln w="508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</p:spTree>
    <p:extLst>
      <p:ext uri="{BB962C8B-B14F-4D97-AF65-F5344CB8AC3E}">
        <p14:creationId xmlns:p14="http://schemas.microsoft.com/office/powerpoint/2010/main" val="3873353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Protocolos de ruteo exterior</a:t>
            </a:r>
          </a:p>
          <a:p>
            <a:pPr>
              <a:defRPr/>
            </a:pPr>
            <a:r>
              <a:rPr lang="es-ES_tradnl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</a:rPr>
              <a:t>Exterior Gateway Protocol (EGP)</a:t>
            </a:r>
            <a:endParaRPr lang="es-ES_tradnl" sz="3200" b="1" dirty="0">
              <a:solidFill>
                <a:schemeClr val="accent3">
                  <a:lumMod val="75000"/>
                </a:schemeClr>
              </a:solidFill>
              <a:latin typeface="Dom Casual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3851" y="1371287"/>
            <a:ext cx="7344816" cy="12259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</a:pP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Son los protocolos de ruteo que </a:t>
            </a: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intercambian información de ruteo entre distintos sistemas autónomos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, como ISP.</a:t>
            </a:r>
          </a:p>
          <a:p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Ejemplo: </a:t>
            </a:r>
            <a:r>
              <a:rPr lang="es-MX" sz="1600" b="1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BGP 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(Border Gateway Protocol).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533F4876-F322-445C-97EA-7FDC56DB89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188" y="2780928"/>
            <a:ext cx="5748143" cy="3903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916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Protocolos de ruteo interior vs exterior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3568" y="1187624"/>
            <a:ext cx="7848872" cy="13412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Mientras que los </a:t>
            </a: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protocolos de ruteo interior (IGP) 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son usados para rutear dentro de una organización, los </a:t>
            </a: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protocolos de ruteo exterior (EGP) 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son usados para rutear entre las organizaciones.</a:t>
            </a: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Actualmente </a:t>
            </a: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BPG es el único protocolo de ruteo exterior (EGP) en uso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533F4876-F322-445C-97EA-7FDC56DB89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188" y="2780928"/>
            <a:ext cx="5748143" cy="3903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759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Border Gateway Protocol (BGP)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9592" y="1268760"/>
            <a:ext cx="7344816" cy="1020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</a:pP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El protocolo de gateway fronterizo (BGP) 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es un protocolo de ruteo exterior.</a:t>
            </a: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Se asigna a cada </a:t>
            </a: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Sistema Autónomo (AS) 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un número AS de 16 o 32 bits que lo identifica de manera única en Internet. </a:t>
            </a: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4D622CD-DC0A-110D-4FDC-010954486A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3912" y="2636912"/>
            <a:ext cx="6264696" cy="3918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510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Border Gateway Protocol (BGP)</a:t>
            </a:r>
            <a:endParaRPr lang="es-ES_tradnl" sz="1800" b="1" dirty="0">
              <a:solidFill>
                <a:schemeClr val="accent6">
                  <a:lumMod val="75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Dom Casual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524" y="1258887"/>
            <a:ext cx="8568952" cy="17388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 algn="just">
              <a:lnSpc>
                <a:spcPts val="25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BGP es el pegamento que une a Internet. Es uno de los pilares de Internet. Se dice que </a:t>
            </a:r>
            <a:r>
              <a:rPr lang="es-MX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BGP, NAT y DNS </a:t>
            </a: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son los protocolos que han permitido que Internet tenga este crecimiento que hemos visto hasta nuestros días.</a:t>
            </a:r>
          </a:p>
          <a:p>
            <a:pPr marL="285750" indent="-285750" algn="just">
              <a:lnSpc>
                <a:spcPts val="25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Permite </a:t>
            </a: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intercambiar información de enrutamiento entre distintos sistemas autónomos </a:t>
            </a: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sin depender de las </a:t>
            </a:r>
            <a:r>
              <a:rPr lang="es-MX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métricas</a:t>
            </a: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2" name="Picture 3" descr="Connecting Networks - Mozilla Firefox">
            <a:extLst>
              <a:ext uri="{FF2B5EF4-FFF2-40B4-BE49-F238E27FC236}">
                <a16:creationId xmlns:a16="http://schemas.microsoft.com/office/drawing/2014/main" id="{3707BDDA-9B04-896A-7844-D1B67547A3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9872" y="3098422"/>
            <a:ext cx="5328592" cy="3332647"/>
          </a:xfrm>
          <a:prstGeom prst="rect">
            <a:avLst/>
          </a:prstGeom>
        </p:spPr>
      </p:pic>
      <p:sp>
        <p:nvSpPr>
          <p:cNvPr id="3" name="Rectangle 1">
            <a:extLst>
              <a:ext uri="{FF2B5EF4-FFF2-40B4-BE49-F238E27FC236}">
                <a16:creationId xmlns:a16="http://schemas.microsoft.com/office/drawing/2014/main" id="{13E88B80-D944-8266-A131-FD7912BF71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524" y="3097844"/>
            <a:ext cx="2988332" cy="19824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BGP </a:t>
            </a: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hace anuncios entre los ruteadores que están en las fronteras </a:t>
            </a: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de las organizaciones, por eso es </a:t>
            </a:r>
            <a:r>
              <a:rPr lang="es-MX" sz="16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border</a:t>
            </a: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(frontera) Gateway (ruteador) </a:t>
            </a:r>
            <a:r>
              <a:rPr lang="es-MX" sz="16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protocol</a:t>
            </a: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1421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Border Gateway Protocol (BGP)</a:t>
            </a:r>
          </a:p>
          <a:p>
            <a:pPr>
              <a:defRPr/>
            </a:pPr>
            <a:r>
              <a:rPr lang="es-ES_tradnl" sz="1800" b="1" dirty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Sistema Autónomo (AS)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5354" y="1302518"/>
            <a:ext cx="7992888" cy="19824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El sistema autónomo </a:t>
            </a: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es un número homologado asignado por una autoridad de registro </a:t>
            </a: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que identifica a un grupo de ruteadores y redes administradas bajo una misma política. Este número se asigna a alguien como un </a:t>
            </a:r>
            <a:r>
              <a:rPr lang="es-MX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proveedor de servicios</a:t>
            </a: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 Cuando yo me conecto con ese proveedor voy a formar parte de ese sistema autónomo. Dentro de un sistema autónomo sabemos que hay tales redes que están siendo anunciadas a través de BGP al resto de Internet.</a:t>
            </a: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2" name="Picture 3" descr="Connecting Networks - Mozilla Firefox">
            <a:extLst>
              <a:ext uri="{FF2B5EF4-FFF2-40B4-BE49-F238E27FC236}">
                <a16:creationId xmlns:a16="http://schemas.microsoft.com/office/drawing/2014/main" id="{3707BDDA-9B04-896A-7844-D1B67547A3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7864" y="3439818"/>
            <a:ext cx="4879262" cy="3051624"/>
          </a:xfrm>
          <a:prstGeom prst="rect">
            <a:avLst/>
          </a:prstGeom>
        </p:spPr>
      </p:pic>
      <p:sp>
        <p:nvSpPr>
          <p:cNvPr id="3" name="Rectangle 1">
            <a:extLst>
              <a:ext uri="{FF2B5EF4-FFF2-40B4-BE49-F238E27FC236}">
                <a16:creationId xmlns:a16="http://schemas.microsoft.com/office/drawing/2014/main" id="{D1F82DBF-9599-15EC-06A5-28D5CED765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3710" y="3537607"/>
            <a:ext cx="2830138" cy="23030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El principal objetivo de BG es permitir que cada sistema autónomo anuncie sus rutas a través de las conexiones BGP al resto de Internet.</a:t>
            </a:r>
          </a:p>
          <a:p>
            <a:pPr algn="just">
              <a:lnSpc>
                <a:spcPts val="2500"/>
              </a:lnSpc>
            </a:pP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9683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Border Gateway Protocol (BGP)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3852" y="1268760"/>
            <a:ext cx="7344816" cy="7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BGP se utiliza cuando un AS tiene conexiones a sistemas autónomos múltiples. Esto se conoce como “conexión múltiple”.</a:t>
            </a: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4D622CD-DC0A-110D-4FDC-010954486A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2262378"/>
            <a:ext cx="6912768" cy="4323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834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Pasos para configurar BGP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576" y="1340768"/>
            <a:ext cx="7344816" cy="13412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indent="-342900" algn="just">
              <a:lnSpc>
                <a:spcPts val="2500"/>
              </a:lnSpc>
              <a:buFont typeface="+mj-lt"/>
              <a:buAutoNum type="arabicPeriod"/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Habilitar el </a:t>
            </a: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ruteo BGP</a:t>
            </a: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</a:p>
          <a:p>
            <a:pPr marL="342900" indent="-342900" algn="just">
              <a:lnSpc>
                <a:spcPts val="2500"/>
              </a:lnSpc>
              <a:buFont typeface="+mj-lt"/>
              <a:buAutoNum type="arabicPeriod"/>
            </a:pP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Configurar vecinos</a:t>
            </a: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 BGP (interconexión).</a:t>
            </a:r>
          </a:p>
          <a:p>
            <a:pPr marL="342900" indent="-342900" algn="just">
              <a:lnSpc>
                <a:spcPts val="2500"/>
              </a:lnSpc>
              <a:buFont typeface="+mj-lt"/>
              <a:buAutoNum type="arabicPeriod"/>
            </a:pP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Publicar las redes</a:t>
            </a: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 que se originan de este AS. (Definimos que redes queremos anunciar en BGP)</a:t>
            </a: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2" name="Picture 2" descr="Connecting Networks - Mozilla Firefox">
            <a:extLst>
              <a:ext uri="{FF2B5EF4-FFF2-40B4-BE49-F238E27FC236}">
                <a16:creationId xmlns:a16="http://schemas.microsoft.com/office/drawing/2014/main" id="{33DF3744-55BD-B5E1-B95C-0AF2E52730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211" y="3109244"/>
            <a:ext cx="8009578" cy="2133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020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2767</TotalTime>
  <Words>1236</Words>
  <Application>Microsoft Office PowerPoint</Application>
  <PresentationFormat>Presentación en pantalla (4:3)</PresentationFormat>
  <Paragraphs>106</Paragraphs>
  <Slides>21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21</vt:i4>
      </vt:variant>
    </vt:vector>
  </HeadingPairs>
  <TitlesOfParts>
    <vt:vector size="25" baseType="lpstr">
      <vt:lpstr>Arial</vt:lpstr>
      <vt:lpstr>Calibri</vt:lpstr>
      <vt:lpstr>Dom Casual</vt:lpstr>
      <vt:lpstr>Tema de Office</vt:lpstr>
      <vt:lpstr>TC 3003B Implementación de redes de área amplia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TC 2022 Interconexión de redes</dc:title>
  <dc:creator>Lizethe Pérez Fuertes</dc:creator>
  <cp:lastModifiedBy>Lizethe Pérez Fuertes</cp:lastModifiedBy>
  <cp:revision>26</cp:revision>
  <dcterms:created xsi:type="dcterms:W3CDTF">2021-02-08T03:07:42Z</dcterms:created>
  <dcterms:modified xsi:type="dcterms:W3CDTF">2023-04-18T22:26:10Z</dcterms:modified>
</cp:coreProperties>
</file>

<file path=docProps/thumbnail.jpeg>
</file>